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10"/>
  </p:notesMasterIdLst>
  <p:sldIdLst>
    <p:sldId id="256" r:id="rId5"/>
    <p:sldId id="257" r:id="rId6"/>
    <p:sldId id="267" r:id="rId7"/>
    <p:sldId id="268" r:id="rId8"/>
    <p:sldId id="260" r:id="rId9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4045" autoAdjust="0"/>
  </p:normalViewPr>
  <p:slideViewPr>
    <p:cSldViewPr snapToGrid="0">
      <p:cViewPr varScale="1">
        <p:scale>
          <a:sx n="61" d="100"/>
          <a:sy n="61" d="100"/>
        </p:scale>
        <p:origin x="23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366EE8F9-D32D-44EC-B854-761CCA9D4098}"/>
    <pc:docChg chg="modSld">
      <pc:chgData name="Blakey, Eric" userId="29cc8d84-5a45-4cd1-9434-ff07b65a2be5" providerId="ADAL" clId="{366EE8F9-D32D-44EC-B854-761CCA9D4098}" dt="2024-07-22T15:56:10.982" v="2" actId="6549"/>
      <pc:docMkLst>
        <pc:docMk/>
      </pc:docMkLst>
      <pc:sldChg chg="modNotesTx">
        <pc:chgData name="Blakey, Eric" userId="29cc8d84-5a45-4cd1-9434-ff07b65a2be5" providerId="ADAL" clId="{366EE8F9-D32D-44EC-B854-761CCA9D4098}" dt="2024-07-22T15:55:54.352" v="0" actId="6549"/>
        <pc:sldMkLst>
          <pc:docMk/>
          <pc:sldMk cId="333387915" sldId="257"/>
        </pc:sldMkLst>
      </pc:sldChg>
      <pc:sldChg chg="modNotesTx">
        <pc:chgData name="Blakey, Eric" userId="29cc8d84-5a45-4cd1-9434-ff07b65a2be5" providerId="ADAL" clId="{366EE8F9-D32D-44EC-B854-761CCA9D4098}" dt="2024-07-22T15:56:05.789" v="1" actId="6549"/>
        <pc:sldMkLst>
          <pc:docMk/>
          <pc:sldMk cId="809913610" sldId="267"/>
        </pc:sldMkLst>
      </pc:sldChg>
      <pc:sldChg chg="modNotesTx">
        <pc:chgData name="Blakey, Eric" userId="29cc8d84-5a45-4cd1-9434-ff07b65a2be5" providerId="ADAL" clId="{366EE8F9-D32D-44EC-B854-761CCA9D4098}" dt="2024-07-22T15:56:10.982" v="2" actId="6549"/>
        <pc:sldMkLst>
          <pc:docMk/>
          <pc:sldMk cId="3260981951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100" b="0" i="1" u="none" strike="noStrike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b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l" rtl="0" eaLnBrk="1" fontAlgn="t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15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mktrules/issues/VCMRR04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226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219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204" TargetMode="External"/><Relationship Id="rId5" Type="http://schemas.openxmlformats.org/officeDocument/2006/relationships/hyperlink" Target="https://www.ercot.com/mktrules/issues/NPRR1202" TargetMode="External"/><Relationship Id="rId10" Type="http://schemas.openxmlformats.org/officeDocument/2006/relationships/hyperlink" Target="https://www.ercot.com/mktrules/issues/VCMRR041" TargetMode="External"/><Relationship Id="rId4" Type="http://schemas.openxmlformats.org/officeDocument/2006/relationships/hyperlink" Target="https://www.ercot.com/mktrules/issues/NPRR1200" TargetMode="External"/><Relationship Id="rId9" Type="http://schemas.openxmlformats.org/officeDocument/2006/relationships/hyperlink" Target="https://www.ercot.com/mktrules/issues/SMOGRR02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July 31, 2024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July 10, 2024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25905"/>
            <a:ext cx="7132694" cy="6206835"/>
          </a:xfrm>
        </p:spPr>
        <p:txBody>
          <a:bodyPr anchor="t">
            <a:no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WMS Meeting Highlights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July 10, 2024 (WebEx Only)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6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Operations and Market Items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Auction Revenue Distribution (CARD) and CRR Balancing Account (CRRBA)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4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IMM CARD Analysis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Report Template to Track AS Provision &amp; Performance Issues Related to Insufficient State of Charge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WMS Revision Requests</a:t>
            </a:r>
            <a:endParaRPr lang="en-US" sz="1600" b="1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</a:t>
            </a: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  <a:hlinkClick r:id="rId3"/>
              </a:rPr>
              <a:t>VCMRR040</a:t>
            </a: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, Methodology for Calculating Fuel Adders for Coal-Fired Resources </a:t>
            </a:r>
            <a:r>
              <a:rPr lang="en-US" sz="1600" i="1" dirty="0">
                <a:solidFill>
                  <a:srgbClr val="FF0000"/>
                </a:solidFill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Approved Impact Analysis.  Request TAC Approval.</a:t>
            </a:r>
            <a:endParaRPr lang="en-US" sz="1600" dirty="0">
              <a:solidFill>
                <a:srgbClr val="FF0000"/>
              </a:solidFill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New PRS Referrals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NPRR1229, Real-Time Constraint Management Plan Energy Payment 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i="1" dirty="0">
                <a:solidFill>
                  <a:srgbClr val="FF0000"/>
                </a:solidFill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Table and refer to WMWG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NPRR1232, Standing Deployment of ECRS in the Operating Hour for a Portion of ECRS that is Provided from SCED-Dispatchable Resources 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i="1" dirty="0">
                <a:solidFill>
                  <a:srgbClr val="FF0000"/>
                </a:solidFill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Table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- NPRR1235, Dispatchable Reliability Reserve Service as a Stand-Alone Ancillary Service 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i="1" dirty="0">
                <a:solidFill>
                  <a:srgbClr val="FF0000"/>
                </a:solidFill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Table and refer to SAWG and WMWG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547" y="362895"/>
            <a:ext cx="7385174" cy="6132210"/>
          </a:xfrm>
        </p:spPr>
        <p:txBody>
          <a:bodyPr anchor="t">
            <a:no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latin typeface="+mj-lt"/>
              </a:rPr>
              <a:t>Previously </a:t>
            </a:r>
            <a:r>
              <a:rPr lang="en-US" sz="1600" b="1" i="0" dirty="0">
                <a:effectLst/>
                <a:latin typeface="+mj-lt"/>
              </a:rPr>
              <a:t>Tabled Revision Requests:</a:t>
            </a:r>
            <a:endParaRPr lang="en-US" sz="1600" b="1" dirty="0"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latin typeface="+mj-lt"/>
                <a:hlinkClick r:id="rId3"/>
              </a:rPr>
              <a:t>NPRR1070</a:t>
            </a:r>
            <a:r>
              <a:rPr lang="en-US" sz="1600" dirty="0">
                <a:latin typeface="+mj-lt"/>
              </a:rPr>
              <a:t>, Planning Criteria for GTC Exit Solutions</a:t>
            </a:r>
            <a:endParaRPr lang="en-US" sz="1600" b="1" dirty="0">
              <a:solidFill>
                <a:srgbClr val="FF0000"/>
              </a:solidFill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rgbClr val="2998E3"/>
                </a:solidFill>
                <a:latin typeface="+mj-lt"/>
                <a:hlinkClick r:id="rId4"/>
              </a:rPr>
              <a:t>NPRR1200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Utilization of Calculated Values for Non-WSL for ESRs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rgbClr val="2998E3"/>
                </a:solidFill>
                <a:latin typeface="+mj-lt"/>
                <a:hlinkClick r:id="rId5"/>
              </a:rPr>
              <a:t>NPRR1202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Refundable Deposits for Large Load Interconnection Studies (WMWG) 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6"/>
              </a:rPr>
              <a:t>NPRR1214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Reliability Deployment Price Adder Fix to Provide Locational Price Signals, Reduce Uplift and Risk (CMWG)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tx1"/>
                </a:solidFill>
                <a:latin typeface="+mj-lt"/>
                <a:hlinkClick r:id="rId7"/>
              </a:rPr>
              <a:t>NPRR1219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Methodology Revisions and New Definitions for the Report on Capacity, Demand and Reserves in the ERCOT Region (CDR) (SAWG)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i="1" dirty="0">
                <a:solidFill>
                  <a:srgbClr val="FF0000"/>
                </a:solidFill>
                <a:latin typeface="+mj-lt"/>
              </a:rPr>
              <a:t>Note: July PRS approved Urgency and Approved Language, on TAC Agenda today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8"/>
              </a:rPr>
              <a:t>NPRR1226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Demand Response Monitor (DSWG)</a:t>
            </a:r>
            <a:endParaRPr lang="en-US" sz="1600" b="0" i="0" dirty="0">
              <a:solidFill>
                <a:srgbClr val="2D3338"/>
              </a:solidFill>
              <a:effectLst/>
              <a:latin typeface="+mj-lt"/>
              <a:hlinkClick r:id="rId9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9"/>
              </a:rPr>
              <a:t>SMOGRR028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Add Series Reactor Compensation Factors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10"/>
              </a:rPr>
              <a:t>VCMRR041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SO2 and NOX Emission Prices Used in Verifiable Cost Calculations (RCWG)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i="1" dirty="0">
              <a:solidFill>
                <a:srgbClr val="FF0000"/>
              </a:solidFill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i="1" dirty="0">
                <a:solidFill>
                  <a:srgbClr val="FF0000"/>
                </a:solidFill>
                <a:latin typeface="+mj-lt"/>
              </a:rPr>
              <a:t>All Remained Tabled at WMS meeting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1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2" name="Rectangle 13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43" name="Straight Connector 15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4" name="Rectangle 17">
            <a:extLst>
              <a:ext uri="{FF2B5EF4-FFF2-40B4-BE49-F238E27FC236}">
                <a16:creationId xmlns:a16="http://schemas.microsoft.com/office/drawing/2014/main" id="{FA4CD5CB-D209-4D70-8CA4-629731C59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52D198-57B2-4B62-6E90-7919A808A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658" y="128195"/>
            <a:ext cx="10545727" cy="52785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2024 Working Group Leadership – as of 7/15/2024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5" name="Straight Connector 19">
            <a:extLst>
              <a:ext uri="{FF2B5EF4-FFF2-40B4-BE49-F238E27FC236}">
                <a16:creationId xmlns:a16="http://schemas.microsoft.com/office/drawing/2014/main" id="{5C6A2BAE-B461-4B55-8E1F-0722ABDD1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21">
            <a:extLst>
              <a:ext uri="{FF2B5EF4-FFF2-40B4-BE49-F238E27FC236}">
                <a16:creationId xmlns:a16="http://schemas.microsoft.com/office/drawing/2014/main" id="{B4C27B90-DF2B-4D00-BA07-18ED774CD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7" name="Rectangle 23">
            <a:extLst>
              <a:ext uri="{FF2B5EF4-FFF2-40B4-BE49-F238E27FC236}">
                <a16:creationId xmlns:a16="http://schemas.microsoft.com/office/drawing/2014/main" id="{593ACC25-C262-417A-8AA9-0641C772B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709F9DF-A164-6D44-5825-E2234E4A5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356322"/>
              </p:ext>
            </p:extLst>
          </p:nvPr>
        </p:nvGraphicFramePr>
        <p:xfrm>
          <a:off x="747346" y="893477"/>
          <a:ext cx="11006040" cy="5309896"/>
        </p:xfrm>
        <a:graphic>
          <a:graphicData uri="http://schemas.openxmlformats.org/drawingml/2006/table">
            <a:tbl>
              <a:tblPr firstRow="1" firstCol="1" bandRow="1">
                <a:solidFill>
                  <a:srgbClr val="F2F2F2">
                    <a:alpha val="45098"/>
                  </a:srgbClr>
                </a:solidFill>
                <a:tableStyleId>{5C22544A-7EE6-4342-B048-85BDC9FD1C3A}</a:tableStyleId>
              </a:tblPr>
              <a:tblGrid>
                <a:gridCol w="4874137">
                  <a:extLst>
                    <a:ext uri="{9D8B030D-6E8A-4147-A177-3AD203B41FA5}">
                      <a16:colId xmlns:a16="http://schemas.microsoft.com/office/drawing/2014/main" val="2206904911"/>
                    </a:ext>
                  </a:extLst>
                </a:gridCol>
                <a:gridCol w="363682">
                  <a:extLst>
                    <a:ext uri="{9D8B030D-6E8A-4147-A177-3AD203B41FA5}">
                      <a16:colId xmlns:a16="http://schemas.microsoft.com/office/drawing/2014/main" val="1811850789"/>
                    </a:ext>
                  </a:extLst>
                </a:gridCol>
                <a:gridCol w="5768221">
                  <a:extLst>
                    <a:ext uri="{9D8B030D-6E8A-4147-A177-3AD203B41FA5}">
                      <a16:colId xmlns:a16="http://schemas.microsoft.com/office/drawing/2014/main" val="3829713132"/>
                    </a:ext>
                  </a:extLst>
                </a:gridCol>
              </a:tblGrid>
              <a:tr h="54762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Congestion Management (CMWG) 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Alex Miller, EDF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 Vice Chairs: Beverly Loew, Goff Policy 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       Chenyan Guo, NextEra Energy</a:t>
                      </a:r>
                      <a:endParaRPr lang="en-US" sz="20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cap="none" spc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Resource Cost (RCWG)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Blake Holt, LCRA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 Kiran Sidhu, </a:t>
                      </a:r>
                      <a:r>
                        <a:rPr lang="en-US" sz="2000" b="0" cap="none" spc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RWE</a:t>
                      </a:r>
                      <a:endParaRPr lang="en-US" sz="2000" b="0" cap="none" spc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793389"/>
                  </a:ext>
                </a:extLst>
              </a:tr>
              <a:tr h="853741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Seth Cochran, DC Energy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Co-Chair: Alex Miller, EDF  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Blake Holt, LCRA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Co-Chair:      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262281"/>
                  </a:ext>
                </a:extLst>
              </a:tr>
              <a:tr h="6082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Demand Side (DSWG) 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Nathan Mancha, BP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 Mark Smith</a:t>
                      </a:r>
                      <a:endParaRPr lang="en-US" sz="20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Supply Analysis (SAWG)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Kevin Hanson, </a:t>
                      </a:r>
                      <a:r>
                        <a:rPr lang="en-US" sz="2000" b="0" cap="none" spc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Black Mountain Energy Storage </a:t>
                      </a: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Co-Vice Chairs: Greg Lackey, CPS</a:t>
                      </a:r>
                      <a:b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       Pete Warnken, ERCOT  </a:t>
                      </a:r>
                      <a:endParaRPr lang="en-US" sz="20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168169"/>
                  </a:ext>
                </a:extLst>
              </a:tr>
              <a:tr h="766791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Kevin Hanson, NGR 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 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Kevin Hanson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Co-Vice Chairs: Greg Lackey, Pete Warnken  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90535"/>
                  </a:ext>
                </a:extLst>
              </a:tr>
              <a:tr h="606127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Meter</a:t>
                      </a:r>
                      <a:r>
                        <a:rPr lang="en-US" sz="2000" b="1" strike="sngStrike" cap="none" spc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ing</a:t>
                      </a: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(MWG)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Michael Blum, CPE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Kyle Stuckly, Oncor</a:t>
                      </a:r>
                      <a:endParaRPr lang="en-US" sz="20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Wholesale Market (WMWG)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</a:t>
                      </a:r>
                      <a:r>
                        <a:rPr lang="en-US" sz="2000" b="0" cap="none" spc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Blake Holt, LCRA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</a:t>
                      </a:r>
                      <a:r>
                        <a:rPr lang="en-US" sz="2000" b="0" cap="none" spc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Amanda Frazier, Treaty Oak Clean Energy</a:t>
                      </a:r>
                      <a:endParaRPr lang="en-US" sz="2000" b="0" cap="none" spc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96323"/>
                  </a:ext>
                </a:extLst>
              </a:tr>
              <a:tr h="770389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Michael Blum, CPE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Kyle Stuckly, Oncor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Colin Walcavich, NGR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  Andrew Reimers, </a:t>
                      </a:r>
                      <a:r>
                        <a:rPr lang="en-US" sz="2400" b="0" cap="none" spc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Lancium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63921"/>
                  </a:ext>
                </a:extLst>
              </a:tr>
              <a:tr h="115695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Market Settlements (MSWG)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Chair: Heddie Lookadoo, Shell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Vice Chair: Shuye Teng, Constellation</a:t>
                      </a: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433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0981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August 7</a:t>
            </a:r>
            <a:r>
              <a:rPr lang="en-US" sz="6600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endParaRPr lang="en-US" sz="6600" u="sng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01FB654198304E88A460AF61392E75" ma:contentTypeVersion="16" ma:contentTypeDescription="Create a new document." ma:contentTypeScope="" ma:versionID="f71e2e4331d3b95521563b32149a7f7a">
  <xsd:schema xmlns:xsd="http://www.w3.org/2001/XMLSchema" xmlns:xs="http://www.w3.org/2001/XMLSchema" xmlns:p="http://schemas.microsoft.com/office/2006/metadata/properties" xmlns:ns3="d5814646-16b6-41a0-bab3-bed797625507" xmlns:ns4="eea92c97-0ed9-4d08-b407-8fc09c4dd51e" targetNamespace="http://schemas.microsoft.com/office/2006/metadata/properties" ma:root="true" ma:fieldsID="2388246bf7376d98ecd4e7d613c7126f" ns3:_="" ns4:_="">
    <xsd:import namespace="d5814646-16b6-41a0-bab3-bed797625507"/>
    <xsd:import namespace="eea92c97-0ed9-4d08-b407-8fc09c4dd5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CR" minOccurs="0"/>
                <xsd:element ref="ns3:MediaServiceObjectDetectorVersion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814646-16b6-41a0-bab3-bed7976255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a92c97-0ed9-4d08-b407-8fc09c4dd5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814646-16b6-41a0-bab3-bed797625507" xsi:nil="true"/>
  </documentManagement>
</p:properties>
</file>

<file path=customXml/itemProps1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5B75FD-943C-4B2E-90B6-E94496D78F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814646-16b6-41a0-bab3-bed797625507"/>
    <ds:schemaRef ds:uri="eea92c97-0ed9-4d08-b407-8fc09c4dd5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9730CC-A266-4BA8-9C1E-8492A0A26614}">
  <ds:schemaRefs>
    <ds:schemaRef ds:uri="eea92c97-0ed9-4d08-b407-8fc09c4dd51e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d5814646-16b6-41a0-bab3-bed79762550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449</Words>
  <Application>Microsoft Office PowerPoint</Application>
  <PresentationFormat>Widescreen</PresentationFormat>
  <Paragraphs>66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Cambria</vt:lpstr>
      <vt:lpstr>Retrospect</vt:lpstr>
      <vt:lpstr>WMS Report</vt:lpstr>
      <vt:lpstr>WMS Meeting  July 10, 2024</vt:lpstr>
      <vt:lpstr>Revision Requests Under WMS Review</vt:lpstr>
      <vt:lpstr>2024 Working Group Leadership – as of 7/15/2024</vt:lpstr>
      <vt:lpstr>Next Meeting   August 7th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8</cp:revision>
  <cp:lastPrinted>2023-01-18T21:52:04Z</cp:lastPrinted>
  <dcterms:created xsi:type="dcterms:W3CDTF">2021-01-14T19:13:08Z</dcterms:created>
  <dcterms:modified xsi:type="dcterms:W3CDTF">2024-07-22T15:56:12Z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0x0101004C01FB654198304E88A460AF61392E75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2023-10-18T18:11:19Z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d8bd3985-4e3c-4aeb-aa28-005f77a50c8f</vt:lpwstr>
  </property>
  <property fmtid="{D5CDD505-2E9C-101B-9397-08002B2CF9AE}" pid="9" name="MSIP_Label_e3ac3a1a-de19-428b-b395-6d250d7743fb_ContentBits">
    <vt:lpwstr>0</vt:lpwstr>
  </property>
</Properties>
</file>